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eague Spartan Medium"/>
      <p:regular r:id="rId24"/>
      <p:bold r:id="rId25"/>
    </p:embeddedFont>
    <p:embeddedFont>
      <p:font typeface="League Spartan"/>
      <p:regular r:id="rId26"/>
      <p:bold r:id="rId27"/>
    </p:embeddedFont>
    <p:embeddedFont>
      <p:font typeface="Inter"/>
      <p:regular r:id="rId28"/>
      <p:bold r:id="rId29"/>
    </p:embeddedFont>
    <p:embeddedFont>
      <p:font typeface="Poppins"/>
      <p:regular r:id="rId30"/>
      <p:bold r:id="rId31"/>
      <p:italic r:id="rId32"/>
      <p:boldItalic r:id="rId33"/>
    </p:embeddedFont>
    <p:embeddedFont>
      <p:font typeface="Lato Light"/>
      <p:regular r:id="rId34"/>
      <p:bold r:id="rId35"/>
      <p:italic r:id="rId36"/>
      <p:boldItalic r:id="rId37"/>
    </p:embeddedFont>
    <p:embeddedFont>
      <p:font typeface="Open Sans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Medium-italic.fntdata"/><Relationship Id="rId20" Type="http://schemas.openxmlformats.org/officeDocument/2006/relationships/slide" Target="slides/slide14.xml"/><Relationship Id="rId41" Type="http://schemas.openxmlformats.org/officeDocument/2006/relationships/font" Target="fonts/OpenSansMedium-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agueSpartanMedium-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eagueSpartan-regular.fntdata"/><Relationship Id="rId25" Type="http://schemas.openxmlformats.org/officeDocument/2006/relationships/font" Target="fonts/LeagueSpartanMedium-bold.fntdata"/><Relationship Id="rId28" Type="http://schemas.openxmlformats.org/officeDocument/2006/relationships/font" Target="fonts/Inter-regular.fntdata"/><Relationship Id="rId27" Type="http://schemas.openxmlformats.org/officeDocument/2006/relationships/font" Target="fonts/LeagueSpartan-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35" Type="http://schemas.openxmlformats.org/officeDocument/2006/relationships/font" Target="fonts/LatoLight-bold.fntdata"/><Relationship Id="rId12" Type="http://schemas.openxmlformats.org/officeDocument/2006/relationships/slide" Target="slides/slide6.xml"/><Relationship Id="rId34" Type="http://schemas.openxmlformats.org/officeDocument/2006/relationships/font" Target="fonts/LatoLight-regular.fntdata"/><Relationship Id="rId15" Type="http://schemas.openxmlformats.org/officeDocument/2006/relationships/slide" Target="slides/slide9.xml"/><Relationship Id="rId37" Type="http://schemas.openxmlformats.org/officeDocument/2006/relationships/font" Target="fonts/LatoLight-boldItalic.fntdata"/><Relationship Id="rId14" Type="http://schemas.openxmlformats.org/officeDocument/2006/relationships/slide" Target="slides/slide8.xml"/><Relationship Id="rId36" Type="http://schemas.openxmlformats.org/officeDocument/2006/relationships/font" Target="fonts/LatoLight-italic.fntdata"/><Relationship Id="rId17" Type="http://schemas.openxmlformats.org/officeDocument/2006/relationships/slide" Target="slides/slide11.xml"/><Relationship Id="rId39" Type="http://schemas.openxmlformats.org/officeDocument/2006/relationships/font" Target="fonts/OpenSansMedium-bold.fntdata"/><Relationship Id="rId16" Type="http://schemas.openxmlformats.org/officeDocument/2006/relationships/slide" Target="slides/slide10.xml"/><Relationship Id="rId38" Type="http://schemas.openxmlformats.org/officeDocument/2006/relationships/font" Target="fonts/OpenSans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SLIDES_API5006922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SLIDES_API5006922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54377f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54377f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2b0be59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2b0be59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54377f43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54377f43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54377f43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54377f43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2b0be59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2b0be59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54377f43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54377f43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54377f434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54377f434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SLIDES_API50069227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SLIDES_API50069227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7fad87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7fad871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42fe81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542fe81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53e1a4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53e1a4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54377f434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54377f43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54377f434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54377f434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54377f43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54377f43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54377f43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54377f43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54377f43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54377f43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
        <p:nvSpPr>
          <p:cNvPr id="126" name="Google Shape;12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7" name="Shape 127"/>
        <p:cNvGrpSpPr/>
        <p:nvPr/>
      </p:nvGrpSpPr>
      <p:grpSpPr>
        <a:xfrm>
          <a:off x="0" y="0"/>
          <a:ext cx="0" cy="0"/>
          <a:chOff x="0" y="0"/>
          <a:chExt cx="0" cy="0"/>
        </a:xfrm>
      </p:grpSpPr>
      <p:sp>
        <p:nvSpPr>
          <p:cNvPr id="128" name="Google Shape;128;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9" name="Google Shape;129;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30" name="Google Shape;130;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2" name="Google Shape;132;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5" name="Google Shape;135;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6" name="Google Shape;136;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7" name="Google Shape;137;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38" name="Google Shape;13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9" name="Shape 139"/>
        <p:cNvGrpSpPr/>
        <p:nvPr/>
      </p:nvGrpSpPr>
      <p:grpSpPr>
        <a:xfrm>
          <a:off x="0" y="0"/>
          <a:ext cx="0" cy="0"/>
          <a:chOff x="0" y="0"/>
          <a:chExt cx="0" cy="0"/>
        </a:xfrm>
      </p:grpSpPr>
      <p:sp>
        <p:nvSpPr>
          <p:cNvPr id="140" name="Google Shape;140;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 name="Google Shape;143;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 name="Google Shape;144;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5" name="Google Shape;145;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6" name="Google Shape;146;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7" name="Google Shape;147;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8" name="Google Shape;148;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9" name="Google Shape;149;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 name="Google Shape;151;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2" name="Google Shape;152;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4" name="Shape 154"/>
        <p:cNvGrpSpPr/>
        <p:nvPr/>
      </p:nvGrpSpPr>
      <p:grpSpPr>
        <a:xfrm>
          <a:off x="0" y="0"/>
          <a:ext cx="0" cy="0"/>
          <a:chOff x="0" y="0"/>
          <a:chExt cx="0" cy="0"/>
        </a:xfrm>
      </p:grpSpPr>
      <p:sp>
        <p:nvSpPr>
          <p:cNvPr id="155" name="Google Shape;155;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6" name="Google Shape;156;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7" name="Google Shape;157;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8" name="Google Shape;158;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60" name="Google Shape;160;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2" name="Google Shape;162;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3" name="Google Shape;163;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4" name="Google Shape;164;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6" name="Google Shape;166;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7" name="Google Shape;167;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8" name="Google Shape;168;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9" name="Google Shape;169;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0" name="Google Shape;170;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1" name="Google Shape;171;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73" name="Shape 173"/>
        <p:cNvGrpSpPr/>
        <p:nvPr/>
      </p:nvGrpSpPr>
      <p:grpSpPr>
        <a:xfrm>
          <a:off x="0" y="0"/>
          <a:ext cx="0" cy="0"/>
          <a:chOff x="0" y="0"/>
          <a:chExt cx="0" cy="0"/>
        </a:xfrm>
      </p:grpSpPr>
      <p:sp>
        <p:nvSpPr>
          <p:cNvPr id="174" name="Google Shape;174;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5" name="Google Shape;175;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6" name="Google Shape;176;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9" name="Google Shape;179;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80" name="Google Shape;180;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1" name="Google Shape;181;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82" name="Google Shape;182;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84" name="Shape 184"/>
        <p:cNvGrpSpPr/>
        <p:nvPr/>
      </p:nvGrpSpPr>
      <p:grpSpPr>
        <a:xfrm>
          <a:off x="0" y="0"/>
          <a:ext cx="0" cy="0"/>
          <a:chOff x="0" y="0"/>
          <a:chExt cx="0" cy="0"/>
        </a:xfrm>
      </p:grpSpPr>
      <p:sp>
        <p:nvSpPr>
          <p:cNvPr id="185" name="Google Shape;185;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6" name="Google Shape;186;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7" name="Google Shape;187;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8" name="Google Shape;188;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9" name="Google Shape;189;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90" name="Google Shape;190;p28"/>
          <p:cNvGrpSpPr/>
          <p:nvPr/>
        </p:nvGrpSpPr>
        <p:grpSpPr>
          <a:xfrm>
            <a:off x="3095387" y="1241947"/>
            <a:ext cx="2953226" cy="2951755"/>
            <a:chOff x="3102288" y="1429998"/>
            <a:chExt cx="2953226" cy="2951755"/>
          </a:xfrm>
        </p:grpSpPr>
        <p:sp>
          <p:nvSpPr>
            <p:cNvPr id="191" name="Google Shape;191;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2" name="Google Shape;192;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3" name="Google Shape;193;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4" name="Google Shape;194;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5" name="Google Shape;195;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6" name="Google Shape;196;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7" name="Google Shape;197;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8" name="Google Shape;198;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9" name="Google Shape;199;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200" name="Google Shape;200;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201" name="Google Shape;201;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2" name="Google Shape;20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03" name="Shape 203"/>
        <p:cNvGrpSpPr/>
        <p:nvPr/>
      </p:nvGrpSpPr>
      <p:grpSpPr>
        <a:xfrm>
          <a:off x="0" y="0"/>
          <a:ext cx="0" cy="0"/>
          <a:chOff x="0" y="0"/>
          <a:chExt cx="0" cy="0"/>
        </a:xfrm>
      </p:grpSpPr>
      <p:sp>
        <p:nvSpPr>
          <p:cNvPr id="204" name="Google Shape;204;p2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8" name="Google Shape;208;p29"/>
          <p:cNvSpPr txBox="1"/>
          <p:nvPr>
            <p:ph idx="1" type="body"/>
          </p:nvPr>
        </p:nvSpPr>
        <p:spPr>
          <a:xfrm>
            <a:off x="819150" y="1990725"/>
            <a:ext cx="3686100" cy="24480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09" name="Google Shape;209;p29"/>
          <p:cNvSpPr txBox="1"/>
          <p:nvPr>
            <p:ph idx="2" type="body"/>
          </p:nvPr>
        </p:nvSpPr>
        <p:spPr>
          <a:xfrm>
            <a:off x="4638675" y="1990725"/>
            <a:ext cx="3686100" cy="24480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10" name="Google Shape;210;p2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79375" y="405800"/>
            <a:ext cx="7679700" cy="1183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900"/>
              <a:t>Secure Transportation Management System using Edge </a:t>
            </a:r>
            <a:endParaRPr sz="1900"/>
          </a:p>
          <a:p>
            <a:pPr indent="0" lvl="0" marL="0" rtl="0" algn="ctr">
              <a:lnSpc>
                <a:spcPct val="115000"/>
              </a:lnSpc>
              <a:spcBef>
                <a:spcPts val="0"/>
              </a:spcBef>
              <a:spcAft>
                <a:spcPts val="0"/>
              </a:spcAft>
              <a:buClr>
                <a:schemeClr val="dk1"/>
              </a:buClr>
              <a:buSzPts val="1100"/>
              <a:buFont typeface="Arial"/>
              <a:buNone/>
            </a:pPr>
            <a:r>
              <a:rPr lang="en" sz="1900"/>
              <a:t>Computing for smart city: Challenges and Future Implementations</a:t>
            </a:r>
            <a:endParaRPr sz="1900"/>
          </a:p>
          <a:p>
            <a:pPr indent="0" lvl="0" marL="0" rtl="0" algn="ctr">
              <a:lnSpc>
                <a:spcPct val="115000"/>
              </a:lnSpc>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t/>
            </a:r>
            <a:endParaRPr b="1" sz="1300">
              <a:latin typeface="Arial"/>
              <a:ea typeface="Arial"/>
              <a:cs typeface="Arial"/>
              <a:sym typeface="Arial"/>
            </a:endParaRPr>
          </a:p>
        </p:txBody>
      </p:sp>
      <p:sp>
        <p:nvSpPr>
          <p:cNvPr id="216" name="Google Shape;216;p30"/>
          <p:cNvSpPr txBox="1"/>
          <p:nvPr>
            <p:ph idx="1" type="body"/>
          </p:nvPr>
        </p:nvSpPr>
        <p:spPr>
          <a:xfrm>
            <a:off x="861400" y="2011925"/>
            <a:ext cx="3429600" cy="3003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Instructor:</a:t>
            </a:r>
            <a:r>
              <a:rPr lang="en" sz="1500">
                <a:solidFill>
                  <a:schemeClr val="dk1"/>
                </a:solidFill>
                <a:latin typeface="Arial"/>
                <a:ea typeface="Arial"/>
                <a:cs typeface="Arial"/>
                <a:sym typeface="Arial"/>
              </a:rPr>
              <a:t> Annajiat Alim Rasel         </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RA: </a:t>
            </a:r>
            <a:r>
              <a:rPr lang="en" sz="1500">
                <a:solidFill>
                  <a:schemeClr val="dk1"/>
                </a:solidFill>
                <a:latin typeface="Arial"/>
                <a:ea typeface="Arial"/>
                <a:cs typeface="Arial"/>
                <a:sym typeface="Arial"/>
              </a:rPr>
              <a:t>Ehsanur Rahman Rhythm</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ST:</a:t>
            </a:r>
            <a:r>
              <a:rPr lang="en" sz="1500">
                <a:solidFill>
                  <a:schemeClr val="dk1"/>
                </a:solidFill>
                <a:latin typeface="Arial"/>
                <a:ea typeface="Arial"/>
                <a:cs typeface="Arial"/>
                <a:sym typeface="Arial"/>
              </a:rPr>
              <a:t> Farah Binta Haque</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Team No:</a:t>
            </a:r>
            <a:r>
              <a:rPr lang="en" sz="1500">
                <a:solidFill>
                  <a:schemeClr val="dk1"/>
                </a:solidFill>
                <a:latin typeface="Arial"/>
                <a:ea typeface="Arial"/>
                <a:cs typeface="Arial"/>
                <a:sym typeface="Arial"/>
              </a:rPr>
              <a:t> 30  </a:t>
            </a:r>
            <a:endParaRPr>
              <a:latin typeface="Arial"/>
              <a:ea typeface="Arial"/>
              <a:cs typeface="Arial"/>
              <a:sym typeface="Arial"/>
            </a:endParaRPr>
          </a:p>
        </p:txBody>
      </p:sp>
      <p:sp>
        <p:nvSpPr>
          <p:cNvPr id="217" name="Google Shape;217;p30"/>
          <p:cNvSpPr txBox="1"/>
          <p:nvPr/>
        </p:nvSpPr>
        <p:spPr>
          <a:xfrm>
            <a:off x="4291000" y="1969600"/>
            <a:ext cx="439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Inter"/>
              <a:ea typeface="Inter"/>
              <a:cs typeface="Inter"/>
              <a:sym typeface="Inter"/>
            </a:endParaRPr>
          </a:p>
        </p:txBody>
      </p:sp>
      <p:sp>
        <p:nvSpPr>
          <p:cNvPr id="218" name="Google Shape;218;p30"/>
          <p:cNvSpPr txBox="1"/>
          <p:nvPr/>
        </p:nvSpPr>
        <p:spPr>
          <a:xfrm>
            <a:off x="5564725" y="1832063"/>
            <a:ext cx="3046800" cy="2588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 sz="1500">
                <a:solidFill>
                  <a:schemeClr val="dk1"/>
                </a:solidFill>
                <a:highlight>
                  <a:schemeClr val="lt1"/>
                </a:highlight>
              </a:rPr>
              <a:t>Group Members:</a:t>
            </a:r>
            <a:endParaRPr b="1"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Shishir Kumar Das - 23366019</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Maymuna Rukaiya - 23266019</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Khairun Nisa - 23266001</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Mahdi Hossain - 20301194</a:t>
            </a:r>
            <a:endParaRPr sz="1300">
              <a:solidFill>
                <a:schemeClr val="dk2"/>
              </a:solidFill>
            </a:endParaRPr>
          </a:p>
        </p:txBody>
      </p:sp>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a:t>
            </a:r>
            <a:endParaRPr/>
          </a:p>
        </p:txBody>
      </p:sp>
      <p:sp>
        <p:nvSpPr>
          <p:cNvPr id="296" name="Google Shape;296;p39"/>
          <p:cNvSpPr txBox="1"/>
          <p:nvPr>
            <p:ph idx="1" type="body"/>
          </p:nvPr>
        </p:nvSpPr>
        <p:spPr>
          <a:xfrm>
            <a:off x="632175" y="1717350"/>
            <a:ext cx="6695100" cy="294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One potential project using this dataset could be to build a predictive maintenance model for traffic management systems.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By analyzing the patterns and trends in the data, machine learning algorithms could be trained to predict when an engine is likely to require maintenance or repair for the security system.</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dataset could include various features and measurements related to the engine health of vehicles, traffic flow, environmental conditions and blockchain data, such as engine RPM, temperature, pressure, and other sensor data.</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A massive amount of data, namely, big data or traffic data, is gathered from various sources. </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However we only found three types of data</a:t>
            </a:r>
            <a:endParaRPr sz="1200">
              <a:solidFill>
                <a:schemeClr val="dk1"/>
              </a:solidFill>
              <a:latin typeface="Arial"/>
              <a:ea typeface="Arial"/>
              <a:cs typeface="Arial"/>
              <a:sym typeface="Arial"/>
            </a:endParaRPr>
          </a:p>
        </p:txBody>
      </p:sp>
      <p:sp>
        <p:nvSpPr>
          <p:cNvPr id="297" name="Google Shape;29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Health of Vehicles</a:t>
            </a:r>
            <a:endParaRPr b="1"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303" name="Google Shape;303;p40"/>
          <p:cNvSpPr txBox="1"/>
          <p:nvPr>
            <p:ph idx="2" type="subTitle"/>
          </p:nvPr>
        </p:nvSpPr>
        <p:spPr>
          <a:xfrm>
            <a:off x="3284775" y="1896575"/>
            <a:ext cx="27144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Traffic Flow</a:t>
            </a:r>
            <a:endParaRPr b="1"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304" name="Google Shape;304;p40"/>
          <p:cNvSpPr txBox="1"/>
          <p:nvPr>
            <p:ph type="title"/>
          </p:nvPr>
        </p:nvSpPr>
        <p:spPr>
          <a:xfrm>
            <a:off x="457200" y="99740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Datatype</a:t>
            </a:r>
            <a:endParaRPr sz="2800"/>
          </a:p>
        </p:txBody>
      </p:sp>
      <p:sp>
        <p:nvSpPr>
          <p:cNvPr id="305" name="Google Shape;305;p40"/>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Number Plate :</a:t>
            </a:r>
            <a:endParaRPr/>
          </a:p>
        </p:txBody>
      </p:sp>
      <p:sp>
        <p:nvSpPr>
          <p:cNvPr id="306" name="Google Shape;30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0"/>
          <p:cNvPicPr preferRelativeResize="0"/>
          <p:nvPr/>
        </p:nvPicPr>
        <p:blipFill>
          <a:blip r:embed="rId3">
            <a:alphaModFix/>
          </a:blip>
          <a:stretch>
            <a:fillRect/>
          </a:stretch>
        </p:blipFill>
        <p:spPr>
          <a:xfrm>
            <a:off x="322125" y="2696350"/>
            <a:ext cx="2529950" cy="1966875"/>
          </a:xfrm>
          <a:prstGeom prst="rect">
            <a:avLst/>
          </a:prstGeom>
          <a:noFill/>
          <a:ln>
            <a:noFill/>
          </a:ln>
        </p:spPr>
      </p:pic>
      <p:pic>
        <p:nvPicPr>
          <p:cNvPr id="308" name="Google Shape;308;p40"/>
          <p:cNvPicPr preferRelativeResize="0"/>
          <p:nvPr/>
        </p:nvPicPr>
        <p:blipFill>
          <a:blip r:embed="rId4">
            <a:alphaModFix/>
          </a:blip>
          <a:stretch>
            <a:fillRect/>
          </a:stretch>
        </p:blipFill>
        <p:spPr>
          <a:xfrm>
            <a:off x="3004475" y="2696350"/>
            <a:ext cx="2994700" cy="1966875"/>
          </a:xfrm>
          <a:prstGeom prst="rect">
            <a:avLst/>
          </a:prstGeom>
          <a:noFill/>
          <a:ln>
            <a:noFill/>
          </a:ln>
        </p:spPr>
      </p:pic>
      <p:pic>
        <p:nvPicPr>
          <p:cNvPr id="309" name="Google Shape;309;p40"/>
          <p:cNvPicPr preferRelativeResize="0"/>
          <p:nvPr/>
        </p:nvPicPr>
        <p:blipFill>
          <a:blip r:embed="rId5">
            <a:alphaModFix/>
          </a:blip>
          <a:stretch>
            <a:fillRect/>
          </a:stretch>
        </p:blipFill>
        <p:spPr>
          <a:xfrm>
            <a:off x="6151575" y="2696350"/>
            <a:ext cx="2840025" cy="189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1"/>
          <p:cNvSpPr txBox="1"/>
          <p:nvPr>
            <p:ph type="title"/>
          </p:nvPr>
        </p:nvSpPr>
        <p:spPr>
          <a:xfrm>
            <a:off x="383075" y="95995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Prototype</a:t>
            </a:r>
            <a:endParaRPr/>
          </a:p>
        </p:txBody>
      </p:sp>
      <p:pic>
        <p:nvPicPr>
          <p:cNvPr id="316" name="Google Shape;316;p41"/>
          <p:cNvPicPr preferRelativeResize="0"/>
          <p:nvPr/>
        </p:nvPicPr>
        <p:blipFill>
          <a:blip r:embed="rId3">
            <a:alphaModFix/>
          </a:blip>
          <a:stretch>
            <a:fillRect/>
          </a:stretch>
        </p:blipFill>
        <p:spPr>
          <a:xfrm>
            <a:off x="383075" y="1391825"/>
            <a:ext cx="8571624" cy="32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2"/>
          <p:cNvSpPr txBox="1"/>
          <p:nvPr>
            <p:ph idx="1" type="subTitle"/>
          </p:nvPr>
        </p:nvSpPr>
        <p:spPr>
          <a:xfrm>
            <a:off x="457200" y="2571750"/>
            <a:ext cx="3462600" cy="23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Edge Computing Architecture Layer</a:t>
            </a:r>
            <a:endParaRPr b="1" sz="1100">
              <a:solidFill>
                <a:schemeClr val="dk1"/>
              </a:solidFill>
              <a:latin typeface="Arial"/>
              <a:ea typeface="Arial"/>
              <a:cs typeface="Arial"/>
              <a:sym typeface="Arial"/>
            </a:endParaRPr>
          </a:p>
          <a:p>
            <a:pPr indent="0" lvl="0" marL="0" rtl="0" algn="l">
              <a:spcBef>
                <a:spcPts val="0"/>
              </a:spcBef>
              <a:spcAft>
                <a:spcPts val="0"/>
              </a:spcAft>
              <a:buNone/>
            </a:pPr>
            <a:r>
              <a:t/>
            </a:r>
            <a:endParaRPr b="1" sz="1100">
              <a:solidFill>
                <a:schemeClr val="dk1"/>
              </a:solidFill>
              <a:latin typeface="Arial"/>
              <a:ea typeface="Arial"/>
              <a:cs typeface="Arial"/>
              <a:sym typeface="Arial"/>
            </a:endParaRPr>
          </a:p>
          <a:p>
            <a:pPr indent="0" lvl="0" marL="0" rtl="0" algn="just">
              <a:spcBef>
                <a:spcPts val="0"/>
              </a:spcBef>
              <a:spcAft>
                <a:spcPts val="0"/>
              </a:spcAft>
              <a:buNone/>
            </a:pPr>
            <a:r>
              <a:rPr b="1" lang="en" sz="1100">
                <a:solidFill>
                  <a:schemeClr val="dk1"/>
                </a:solidFill>
                <a:latin typeface="Arial"/>
                <a:ea typeface="Arial"/>
                <a:cs typeface="Arial"/>
                <a:sym typeface="Arial"/>
              </a:rPr>
              <a:t>Edge devices </a:t>
            </a:r>
            <a:r>
              <a:rPr lang="en" sz="1100">
                <a:solidFill>
                  <a:schemeClr val="dk1"/>
                </a:solidFill>
                <a:latin typeface="Arial"/>
                <a:ea typeface="Arial"/>
                <a:cs typeface="Arial"/>
                <a:sym typeface="Arial"/>
              </a:rPr>
              <a:t>are the vehicles, sensors, cameras, and other smart objects that communicate with each other and the edge servers using various wireless technologies, such as WiFi, Bluetooth, 5G, etc.</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Edge servers</a:t>
            </a:r>
            <a:r>
              <a:rPr lang="en" sz="1100">
                <a:solidFill>
                  <a:schemeClr val="dk1"/>
                </a:solidFill>
                <a:latin typeface="Arial"/>
                <a:ea typeface="Arial"/>
                <a:cs typeface="Arial"/>
                <a:sym typeface="Arial"/>
              </a:rPr>
              <a:t> are the local computing nodes that process and store the data from the edge devices, as well as provide services and applications to them.</a:t>
            </a:r>
            <a:endParaRPr sz="1100">
              <a:solidFill>
                <a:schemeClr val="dk1"/>
              </a:solidFill>
              <a:latin typeface="Arial"/>
              <a:ea typeface="Arial"/>
              <a:cs typeface="Arial"/>
              <a:sym typeface="Arial"/>
            </a:endParaRPr>
          </a:p>
        </p:txBody>
      </p:sp>
      <p:sp>
        <p:nvSpPr>
          <p:cNvPr id="323" name="Google Shape;323;p42"/>
          <p:cNvSpPr txBox="1"/>
          <p:nvPr/>
        </p:nvSpPr>
        <p:spPr>
          <a:xfrm>
            <a:off x="4761925" y="2571750"/>
            <a:ext cx="32745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Blockchain for Data Integrity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en" sz="1100">
                <a:solidFill>
                  <a:schemeClr val="dk1"/>
                </a:solidFill>
              </a:rPr>
              <a:t>Blockchain network</a:t>
            </a:r>
            <a:r>
              <a:rPr lang="en" sz="1100">
                <a:solidFill>
                  <a:schemeClr val="dk1"/>
                </a:solidFill>
              </a:rPr>
              <a:t> is the distributed ledger that records and verifies the transactions and events that occur in the system, such as vehicle movements, traffic signals, road conditions, etc.</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 sz="1100">
                <a:solidFill>
                  <a:schemeClr val="dk1"/>
                </a:solidFill>
              </a:rPr>
              <a:t>The vehicles, cloud servers using computing nodes and Edge servers are connected to the blockchain network.</a:t>
            </a:r>
            <a:endParaRPr sz="11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p:txBody>
      </p:sp>
      <p:pic>
        <p:nvPicPr>
          <p:cNvPr id="324" name="Google Shape;324;p42"/>
          <p:cNvPicPr preferRelativeResize="0"/>
          <p:nvPr/>
        </p:nvPicPr>
        <p:blipFill>
          <a:blip r:embed="rId3">
            <a:alphaModFix/>
          </a:blip>
          <a:stretch>
            <a:fillRect/>
          </a:stretch>
        </p:blipFill>
        <p:spPr>
          <a:xfrm>
            <a:off x="2791400" y="515350"/>
            <a:ext cx="2912025" cy="1736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idx="1" type="subTitle"/>
          </p:nvPr>
        </p:nvSpPr>
        <p:spPr>
          <a:xfrm>
            <a:off x="164225" y="2798625"/>
            <a:ext cx="2861100" cy="2237400"/>
          </a:xfrm>
          <a:prstGeom prst="rect">
            <a:avLst/>
          </a:prstGeom>
        </p:spPr>
        <p:txBody>
          <a:bodyPr anchorCtr="0" anchor="t" bIns="91425" lIns="91425" spcFirstLastPara="1" rIns="91425" wrap="square" tIns="91425">
            <a:noAutofit/>
          </a:bodyPr>
          <a:lstStyle/>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Continuous Diagnostics and Mitigation (CDM) systems provide real-time monitoring and management of security postures within a smart transport system.</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Industry compliance involves adhering to various regulations and standards that ensure the safety and security of the transportation infrastructure.</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Threat intelligence in smart transportation systems involves gathering and analysing information about potential or current threats that could impact the system.</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Activity logs in smart transport systems record and store information about all system activities, such as vehicle movements, sensor data, and user interactions.</a:t>
            </a:r>
            <a:endParaRPr sz="9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p:txBody>
      </p:sp>
      <p:sp>
        <p:nvSpPr>
          <p:cNvPr id="330" name="Google Shape;330;p43"/>
          <p:cNvSpPr txBox="1"/>
          <p:nvPr>
            <p:ph idx="2" type="subTitle"/>
          </p:nvPr>
        </p:nvSpPr>
        <p:spPr>
          <a:xfrm>
            <a:off x="3192000" y="2876700"/>
            <a:ext cx="2469000" cy="223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900">
                <a:solidFill>
                  <a:schemeClr val="dk1"/>
                </a:solidFill>
                <a:latin typeface="Arial"/>
                <a:ea typeface="Arial"/>
                <a:cs typeface="Arial"/>
                <a:sym typeface="Arial"/>
              </a:rPr>
              <a:t>Zero Trust Model requires Data Access Policy, PKI, ID Management of the vehicle owners and SIEM system in order for the model to work properly.</a:t>
            </a:r>
            <a:endParaRPr sz="900"/>
          </a:p>
        </p:txBody>
      </p:sp>
      <p:sp>
        <p:nvSpPr>
          <p:cNvPr id="331" name="Google Shape;331;p43"/>
          <p:cNvSpPr txBox="1"/>
          <p:nvPr>
            <p:ph type="title"/>
          </p:nvPr>
        </p:nvSpPr>
        <p:spPr>
          <a:xfrm>
            <a:off x="682475" y="933525"/>
            <a:ext cx="7154700" cy="3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Zero Trust</a:t>
            </a:r>
            <a:endParaRPr/>
          </a:p>
        </p:txBody>
      </p:sp>
      <p:sp>
        <p:nvSpPr>
          <p:cNvPr id="332" name="Google Shape;332;p43"/>
          <p:cNvSpPr txBox="1"/>
          <p:nvPr>
            <p:ph idx="3" type="subTitle"/>
          </p:nvPr>
        </p:nvSpPr>
        <p:spPr>
          <a:xfrm>
            <a:off x="5827675" y="2876700"/>
            <a:ext cx="3043500" cy="1943400"/>
          </a:xfrm>
          <a:prstGeom prst="rect">
            <a:avLst/>
          </a:prstGeom>
        </p:spPr>
        <p:txBody>
          <a:bodyPr anchorCtr="0" anchor="t" bIns="91425" lIns="91425" spcFirstLastPara="1" rIns="91425" wrap="square" tIns="91425">
            <a:noAutofit/>
          </a:bodyPr>
          <a:lstStyle/>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The Policy Engine of the Zero Trust security model is responsible for making decisions like granting or denying access to a particular transport resource based on the input it receives. </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The Policy Administrator acts as the executor function of the Policy Engine. It establishes, maintains, and terminates sessions between the subject and the resource.</a:t>
            </a:r>
            <a:endParaRPr sz="900"/>
          </a:p>
        </p:txBody>
      </p:sp>
      <p:sp>
        <p:nvSpPr>
          <p:cNvPr id="333" name="Google Shape;33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3"/>
          <p:cNvPicPr preferRelativeResize="0"/>
          <p:nvPr/>
        </p:nvPicPr>
        <p:blipFill>
          <a:blip r:embed="rId3">
            <a:alphaModFix/>
          </a:blip>
          <a:stretch>
            <a:fillRect/>
          </a:stretch>
        </p:blipFill>
        <p:spPr>
          <a:xfrm>
            <a:off x="682475" y="1410463"/>
            <a:ext cx="810400" cy="1221701"/>
          </a:xfrm>
          <a:prstGeom prst="rect">
            <a:avLst/>
          </a:prstGeom>
          <a:noFill/>
          <a:ln>
            <a:noFill/>
          </a:ln>
        </p:spPr>
      </p:pic>
      <p:pic>
        <p:nvPicPr>
          <p:cNvPr id="335" name="Google Shape;335;p43"/>
          <p:cNvPicPr preferRelativeResize="0"/>
          <p:nvPr/>
        </p:nvPicPr>
        <p:blipFill>
          <a:blip r:embed="rId4">
            <a:alphaModFix/>
          </a:blip>
          <a:stretch>
            <a:fillRect/>
          </a:stretch>
        </p:blipFill>
        <p:spPr>
          <a:xfrm>
            <a:off x="3666873" y="1323555"/>
            <a:ext cx="810400" cy="1395542"/>
          </a:xfrm>
          <a:prstGeom prst="rect">
            <a:avLst/>
          </a:prstGeom>
          <a:noFill/>
          <a:ln>
            <a:noFill/>
          </a:ln>
        </p:spPr>
      </p:pic>
      <p:pic>
        <p:nvPicPr>
          <p:cNvPr id="336" name="Google Shape;336;p43"/>
          <p:cNvPicPr preferRelativeResize="0"/>
          <p:nvPr/>
        </p:nvPicPr>
        <p:blipFill>
          <a:blip r:embed="rId5">
            <a:alphaModFix/>
          </a:blip>
          <a:stretch>
            <a:fillRect/>
          </a:stretch>
        </p:blipFill>
        <p:spPr>
          <a:xfrm>
            <a:off x="6041548" y="1323549"/>
            <a:ext cx="2041252" cy="13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4"/>
          <p:cNvSpPr txBox="1"/>
          <p:nvPr>
            <p:ph idx="1" type="subTitle"/>
          </p:nvPr>
        </p:nvSpPr>
        <p:spPr>
          <a:xfrm>
            <a:off x="813850" y="2035225"/>
            <a:ext cx="6944100" cy="262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With the proposed model </a:t>
            </a:r>
            <a:endParaRPr>
              <a:solidFill>
                <a:srgbClr val="000000"/>
              </a:solidFill>
              <a:latin typeface="League Spartan"/>
              <a:ea typeface="League Spartan"/>
              <a:cs typeface="League Spartan"/>
              <a:sym typeface="League Spartan"/>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we can enhance the transportation system's intelligence, safety, and convenience by facilitating intelligent, real-time coordination and communication between the infrastructure, users, and vehicles. </a:t>
            </a:r>
            <a:endParaRPr sz="1100">
              <a:solidFill>
                <a:schemeClr val="dk1"/>
              </a:solidFill>
              <a:latin typeface="Arial"/>
              <a:ea typeface="Arial"/>
              <a:cs typeface="Arial"/>
              <a:sym typeface="Arial"/>
            </a:endParaRPr>
          </a:p>
          <a:p>
            <a:pPr indent="0" lvl="0" marL="45720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To protect the system's data integrity, security, and privacy by preventing and detecting fraud, attacks, and data tampering through the use of blockchain technology and zero trust principles. </a:t>
            </a:r>
            <a:endParaRPr sz="1100">
              <a:solidFill>
                <a:schemeClr val="dk1"/>
              </a:solidFill>
              <a:latin typeface="Arial"/>
              <a:ea typeface="Arial"/>
              <a:cs typeface="Arial"/>
              <a:sym typeface="Arial"/>
            </a:endParaRPr>
          </a:p>
          <a:p>
            <a:pPr indent="0" lvl="0" marL="45720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In order to balance workloads, lower latency, and consume less bandwidth, edge and cloud computing will be used to maximise system performance and resource utilisation.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343" name="Google Shape;343;p44"/>
          <p:cNvSpPr txBox="1"/>
          <p:nvPr>
            <p:ph type="title"/>
          </p:nvPr>
        </p:nvSpPr>
        <p:spPr>
          <a:xfrm>
            <a:off x="604975" y="1263375"/>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Prototype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5"/>
          <p:cNvSpPr txBox="1"/>
          <p:nvPr>
            <p:ph type="title"/>
          </p:nvPr>
        </p:nvSpPr>
        <p:spPr>
          <a:xfrm>
            <a:off x="563825" y="99740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Result Analysis</a:t>
            </a:r>
            <a:endParaRPr/>
          </a:p>
        </p:txBody>
      </p:sp>
      <p:sp>
        <p:nvSpPr>
          <p:cNvPr id="350" name="Google Shape;350;p45"/>
          <p:cNvSpPr txBox="1"/>
          <p:nvPr/>
        </p:nvSpPr>
        <p:spPr>
          <a:xfrm>
            <a:off x="808500" y="1830625"/>
            <a:ext cx="7427700" cy="2760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Inter"/>
              <a:buChar char="●"/>
            </a:pPr>
            <a:r>
              <a:rPr lang="en">
                <a:solidFill>
                  <a:schemeClr val="dk1"/>
                </a:solidFill>
                <a:highlight>
                  <a:srgbClr val="FFFFFF"/>
                </a:highlight>
              </a:rPr>
              <a:t>Safety and Efficiency</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Data Integrity and Security</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Resource Optimization</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Zero Trust Security</a:t>
            </a:r>
            <a:endParaRPr>
              <a:solidFill>
                <a:schemeClr val="dk1"/>
              </a:solidFill>
              <a:highlight>
                <a:srgbClr val="FFFFFF"/>
              </a:highlight>
            </a:endParaRPr>
          </a:p>
        </p:txBody>
      </p:sp>
      <p:pic>
        <p:nvPicPr>
          <p:cNvPr id="351" name="Google Shape;351;p45"/>
          <p:cNvPicPr preferRelativeResize="0"/>
          <p:nvPr/>
        </p:nvPicPr>
        <p:blipFill>
          <a:blip r:embed="rId3">
            <a:alphaModFix/>
          </a:blip>
          <a:stretch>
            <a:fillRect/>
          </a:stretch>
        </p:blipFill>
        <p:spPr>
          <a:xfrm>
            <a:off x="4049720" y="0"/>
            <a:ext cx="518566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Please feel free to ask any questions.</a:t>
            </a:r>
            <a:endParaRPr/>
          </a:p>
        </p:txBody>
      </p:sp>
      <p:sp>
        <p:nvSpPr>
          <p:cNvPr id="357" name="Google Shape;35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25" name="Google Shape;225;p31"/>
          <p:cNvSpPr txBox="1"/>
          <p:nvPr>
            <p:ph idx="1" type="body"/>
          </p:nvPr>
        </p:nvSpPr>
        <p:spPr>
          <a:xfrm>
            <a:off x="632175" y="1717350"/>
            <a:ext cx="5311200" cy="2652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increasing levels of urbanisation and population</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In response, the idea of a "smart city" makes use of technology</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An essential element of a smart city is a secure transport management system</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difficulties and possible uses of edge computing </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research has the potential to enhance the standard of life for citizens of modern cities</a:t>
            </a:r>
            <a:endParaRPr>
              <a:solidFill>
                <a:schemeClr val="dk1"/>
              </a:solidFill>
              <a:latin typeface="Arial"/>
              <a:ea typeface="Arial"/>
              <a:cs typeface="Arial"/>
              <a:sym typeface="Arial"/>
            </a:endParaRPr>
          </a:p>
        </p:txBody>
      </p:sp>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92750" y="997400"/>
            <a:ext cx="7679700" cy="7269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2" name="Google Shape;232;p32"/>
          <p:cNvSpPr txBox="1"/>
          <p:nvPr>
            <p:ph idx="1" type="body"/>
          </p:nvPr>
        </p:nvSpPr>
        <p:spPr>
          <a:xfrm>
            <a:off x="632175" y="1854050"/>
            <a:ext cx="4581000" cy="2652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Urbanization and population growth make transport network management challenging.</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Smart cities use technology to improve service effectiveness and adapt to resident needs.</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A secure transport management system is crucial for a smart city.</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Edge computing can enhance transportation systems by enabling real-time data processing and decision-making.</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Intelligent Transportation Systems (ITS) manage traffic flow, reduce congestion, and enhance safety.</a:t>
            </a:r>
            <a:endParaRPr>
              <a:solidFill>
                <a:schemeClr val="dk1"/>
              </a:solidFill>
              <a:latin typeface="Arial"/>
              <a:ea typeface="Arial"/>
              <a:cs typeface="Arial"/>
              <a:sym typeface="Arial"/>
            </a:endParaRPr>
          </a:p>
        </p:txBody>
      </p:sp>
      <p:sp>
        <p:nvSpPr>
          <p:cNvPr id="233" name="Google Shape;2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5334450" y="1703625"/>
            <a:ext cx="3415127" cy="24386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0" name="Google Shape;240;p33"/>
          <p:cNvSpPr txBox="1"/>
          <p:nvPr>
            <p:ph idx="1" type="body"/>
          </p:nvPr>
        </p:nvSpPr>
        <p:spPr>
          <a:xfrm>
            <a:off x="580575" y="1717350"/>
            <a:ext cx="4581000" cy="2652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Deep learning techniques are being used to predict autonomous vehicle behavior.</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Edge computing can assist autonomous driving and provide real-time traffic information.</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Challenges to incorporating edge computing into transport systems include resource management, interoperability, and data security.</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Smart Transport Management Systems (STMS) are crucial for effective and secure commuting in smart cities.</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STMS utilize technologies such as edge computing, IoT, and blockchain to manage traffic flow, reduce congestion, and enhance safety.</a:t>
            </a:r>
            <a:endParaRPr>
              <a:solidFill>
                <a:srgbClr val="233A44"/>
              </a:solidFill>
              <a:latin typeface="Arial"/>
              <a:ea typeface="Arial"/>
              <a:cs typeface="Arial"/>
              <a:sym typeface="Arial"/>
            </a:endParaRPr>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3"/>
          <p:cNvPicPr preferRelativeResize="0"/>
          <p:nvPr/>
        </p:nvPicPr>
        <p:blipFill>
          <a:blip r:embed="rId3">
            <a:alphaModFix/>
          </a:blip>
          <a:stretch>
            <a:fillRect/>
          </a:stretch>
        </p:blipFill>
        <p:spPr>
          <a:xfrm>
            <a:off x="5302300" y="1617425"/>
            <a:ext cx="3718850" cy="223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4"/>
          <p:cNvSpPr txBox="1"/>
          <p:nvPr>
            <p:ph idx="1" type="body"/>
          </p:nvPr>
        </p:nvSpPr>
        <p:spPr>
          <a:xfrm>
            <a:off x="-2473650" y="4630175"/>
            <a:ext cx="55209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x</a:t>
            </a:r>
            <a:endParaRPr/>
          </a:p>
        </p:txBody>
      </p:sp>
      <p:sp>
        <p:nvSpPr>
          <p:cNvPr id="249" name="Google Shape;249;p34"/>
          <p:cNvSpPr txBox="1"/>
          <p:nvPr/>
        </p:nvSpPr>
        <p:spPr>
          <a:xfrm>
            <a:off x="727200" y="997400"/>
            <a:ext cx="3352500" cy="5961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League Spartan Medium"/>
                <a:ea typeface="League Spartan Medium"/>
                <a:cs typeface="League Spartan Medium"/>
                <a:sym typeface="League Spartan Medium"/>
              </a:rPr>
              <a:t>Literature Survey</a:t>
            </a:r>
            <a:endParaRPr sz="2800">
              <a:solidFill>
                <a:schemeClr val="dk1"/>
              </a:solidFill>
              <a:latin typeface="League Spartan Medium"/>
              <a:ea typeface="League Spartan Medium"/>
              <a:cs typeface="League Spartan Medium"/>
              <a:sym typeface="League Spartan Medium"/>
            </a:endParaRPr>
          </a:p>
        </p:txBody>
      </p:sp>
      <p:sp>
        <p:nvSpPr>
          <p:cNvPr id="250" name="Google Shape;250;p34"/>
          <p:cNvSpPr txBox="1"/>
          <p:nvPr/>
        </p:nvSpPr>
        <p:spPr>
          <a:xfrm>
            <a:off x="791681" y="1624296"/>
            <a:ext cx="3955800" cy="1350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None/>
            </a:pPr>
            <a:r>
              <a:rPr b="1" lang="en" sz="1546">
                <a:solidFill>
                  <a:srgbClr val="233A44"/>
                </a:solidFill>
              </a:rPr>
              <a:t>Security Trends in the Transportation Industry by IBM X-Force Research report</a:t>
            </a:r>
            <a:endParaRPr b="1" sz="1546">
              <a:solidFill>
                <a:srgbClr val="233A44"/>
              </a:solidFill>
            </a:endParaRPr>
          </a:p>
          <a:p>
            <a:pPr indent="-302021" lvl="0" marL="457200" rtl="0" algn="l">
              <a:lnSpc>
                <a:spcPct val="115000"/>
              </a:lnSpc>
              <a:spcBef>
                <a:spcPts val="1200"/>
              </a:spcBef>
              <a:spcAft>
                <a:spcPts val="0"/>
              </a:spcAft>
              <a:buClr>
                <a:srgbClr val="233A44"/>
              </a:buClr>
              <a:buSzPct val="100000"/>
              <a:buFont typeface="Arial"/>
              <a:buChar char="●"/>
            </a:pPr>
            <a:r>
              <a:rPr lang="en" sz="1250">
                <a:solidFill>
                  <a:srgbClr val="233A44"/>
                </a:solidFill>
              </a:rPr>
              <a:t>Between March 1, 2015 and May 15, 2016, over 44 percent of attacks successful</a:t>
            </a:r>
            <a:endParaRPr sz="1250">
              <a:solidFill>
                <a:srgbClr val="233A44"/>
              </a:solidFill>
            </a:endParaRPr>
          </a:p>
        </p:txBody>
      </p:sp>
      <p:sp>
        <p:nvSpPr>
          <p:cNvPr id="251" name="Google Shape;251;p34"/>
          <p:cNvSpPr txBox="1"/>
          <p:nvPr/>
        </p:nvSpPr>
        <p:spPr>
          <a:xfrm>
            <a:off x="758572" y="2754848"/>
            <a:ext cx="3955800" cy="135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Cyberattack on automobile equipped with a ”U-connect” in-vehicle networking device</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Got the ability to remotely control a Jeep and drive it off the road</a:t>
            </a:r>
            <a:endParaRPr sz="1150">
              <a:solidFill>
                <a:srgbClr val="233A44"/>
              </a:solidFill>
            </a:endParaRPr>
          </a:p>
        </p:txBody>
      </p:sp>
      <p:sp>
        <p:nvSpPr>
          <p:cNvPr id="252" name="Google Shape;252;p34"/>
          <p:cNvSpPr txBox="1"/>
          <p:nvPr/>
        </p:nvSpPr>
        <p:spPr>
          <a:xfrm>
            <a:off x="791681" y="3967773"/>
            <a:ext cx="3955800" cy="135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Faulty Mobileye EyeQ 3 device in Tesla vehicles</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Turning 35 mile per hour road sign to an 85 mile per hour sign </a:t>
            </a:r>
            <a:endParaRPr sz="1150">
              <a:solidFill>
                <a:srgbClr val="233A44"/>
              </a:solidFill>
            </a:endParaRPr>
          </a:p>
        </p:txBody>
      </p:sp>
      <p:sp>
        <p:nvSpPr>
          <p:cNvPr id="253" name="Google Shape;253;p34"/>
          <p:cNvSpPr/>
          <p:nvPr/>
        </p:nvSpPr>
        <p:spPr>
          <a:xfrm>
            <a:off x="440775" y="1704621"/>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34"/>
          <p:cNvSpPr/>
          <p:nvPr/>
        </p:nvSpPr>
        <p:spPr>
          <a:xfrm>
            <a:off x="440775" y="3967777"/>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5" name="Google Shape;255;p34"/>
          <p:cNvSpPr/>
          <p:nvPr/>
        </p:nvSpPr>
        <p:spPr>
          <a:xfrm>
            <a:off x="440786" y="2836193"/>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6" name="Google Shape;256;p34"/>
          <p:cNvPicPr preferRelativeResize="0"/>
          <p:nvPr/>
        </p:nvPicPr>
        <p:blipFill rotWithShape="1">
          <a:blip r:embed="rId3">
            <a:alphaModFix/>
          </a:blip>
          <a:srcRect b="4944" l="20108" r="24097" t="3655"/>
          <a:stretch/>
        </p:blipFill>
        <p:spPr>
          <a:xfrm>
            <a:off x="5146775" y="0"/>
            <a:ext cx="419442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32150" y="9152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Survey</a:t>
            </a:r>
            <a:endParaRPr/>
          </a:p>
        </p:txBody>
      </p:sp>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nvSpPr>
        <p:spPr>
          <a:xfrm>
            <a:off x="800713" y="1642113"/>
            <a:ext cx="36861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46">
                <a:solidFill>
                  <a:srgbClr val="233A44"/>
                </a:solidFill>
              </a:rPr>
              <a:t>Hackers target Jeep Cherokee in 2018</a:t>
            </a:r>
            <a:endParaRPr b="1" sz="1446">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Take control of the car’s steering, brakes, and engine gearbox using a Wi-Fi or cellular connection</a:t>
            </a:r>
            <a:endParaRPr sz="1150">
              <a:solidFill>
                <a:srgbClr val="233A44"/>
              </a:solidFill>
            </a:endParaRPr>
          </a:p>
        </p:txBody>
      </p:sp>
      <p:sp>
        <p:nvSpPr>
          <p:cNvPr id="264" name="Google Shape;264;p35"/>
          <p:cNvSpPr txBox="1"/>
          <p:nvPr/>
        </p:nvSpPr>
        <p:spPr>
          <a:xfrm>
            <a:off x="872675" y="3884688"/>
            <a:ext cx="36861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Gigabit-speed networking to smart vehicle by Cisco</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Broaden the scope of an assault on a smart vehicle due to higher bandwidth capabilities</a:t>
            </a:r>
            <a:endParaRPr sz="1150">
              <a:solidFill>
                <a:srgbClr val="233A44"/>
              </a:solidFill>
            </a:endParaRPr>
          </a:p>
        </p:txBody>
      </p:sp>
      <p:sp>
        <p:nvSpPr>
          <p:cNvPr id="265" name="Google Shape;265;p35"/>
          <p:cNvSpPr txBox="1"/>
          <p:nvPr/>
        </p:nvSpPr>
        <p:spPr>
          <a:xfrm>
            <a:off x="871525" y="2771550"/>
            <a:ext cx="35445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14 security flaws in many BMW cars by Researchers </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physical access to the car and remote vehicle hacking</a:t>
            </a:r>
            <a:endParaRPr sz="1150">
              <a:solidFill>
                <a:srgbClr val="233A44"/>
              </a:solidFill>
            </a:endParaRPr>
          </a:p>
        </p:txBody>
      </p:sp>
      <p:sp>
        <p:nvSpPr>
          <p:cNvPr id="266" name="Google Shape;266;p35"/>
          <p:cNvSpPr/>
          <p:nvPr/>
        </p:nvSpPr>
        <p:spPr>
          <a:xfrm>
            <a:off x="485175" y="3920625"/>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7" name="Google Shape;267;p35"/>
          <p:cNvPicPr preferRelativeResize="0"/>
          <p:nvPr/>
        </p:nvPicPr>
        <p:blipFill rotWithShape="1">
          <a:blip r:embed="rId3">
            <a:alphaModFix/>
          </a:blip>
          <a:srcRect b="0" l="27648" r="13322" t="0"/>
          <a:stretch/>
        </p:blipFill>
        <p:spPr>
          <a:xfrm>
            <a:off x="5085050" y="0"/>
            <a:ext cx="4058950" cy="5143500"/>
          </a:xfrm>
          <a:prstGeom prst="rect">
            <a:avLst/>
          </a:prstGeom>
          <a:noFill/>
          <a:ln>
            <a:noFill/>
          </a:ln>
        </p:spPr>
      </p:pic>
      <p:sp>
        <p:nvSpPr>
          <p:cNvPr id="268" name="Google Shape;268;p35"/>
          <p:cNvSpPr/>
          <p:nvPr/>
        </p:nvSpPr>
        <p:spPr>
          <a:xfrm>
            <a:off x="485175" y="1710450"/>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p35"/>
          <p:cNvSpPr/>
          <p:nvPr/>
        </p:nvSpPr>
        <p:spPr>
          <a:xfrm>
            <a:off x="485175" y="2771550"/>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75" name="Google Shape;275;p36"/>
          <p:cNvSpPr txBox="1"/>
          <p:nvPr>
            <p:ph idx="1" type="body"/>
          </p:nvPr>
        </p:nvSpPr>
        <p:spPr>
          <a:xfrm>
            <a:off x="580575" y="1717350"/>
            <a:ext cx="7190400" cy="265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233A44"/>
                </a:solidFill>
                <a:latin typeface="Arial"/>
                <a:ea typeface="Arial"/>
                <a:cs typeface="Arial"/>
                <a:sym typeface="Arial"/>
              </a:rPr>
              <a:t>4 Architecture we will use to model our edge computing </a:t>
            </a:r>
            <a:r>
              <a:rPr lang="en" sz="1400">
                <a:solidFill>
                  <a:srgbClr val="233A44"/>
                </a:solidFill>
                <a:latin typeface="Arial"/>
                <a:ea typeface="Arial"/>
                <a:cs typeface="Arial"/>
                <a:sym typeface="Arial"/>
              </a:rPr>
              <a:t>system and</a:t>
            </a:r>
            <a:r>
              <a:rPr lang="en">
                <a:solidFill>
                  <a:schemeClr val="dk1"/>
                </a:solidFill>
                <a:latin typeface="Arial"/>
                <a:ea typeface="Arial"/>
                <a:cs typeface="Arial"/>
                <a:sym typeface="Arial"/>
              </a:rPr>
              <a:t> enhance safety.</a:t>
            </a:r>
            <a:endParaRPr>
              <a:solidFill>
                <a:schemeClr val="dk1"/>
              </a:solidFill>
              <a:latin typeface="Arial"/>
              <a:ea typeface="Arial"/>
              <a:cs typeface="Arial"/>
              <a:sym typeface="Arial"/>
            </a:endParaRPr>
          </a:p>
          <a:p>
            <a:pPr indent="0" lvl="0" marL="0" rtl="0" algn="just">
              <a:spcBef>
                <a:spcPts val="0"/>
              </a:spcBef>
              <a:spcAft>
                <a:spcPts val="0"/>
              </a:spcAft>
              <a:buNone/>
            </a:pPr>
            <a:r>
              <a:t/>
            </a:r>
            <a:endParaRPr>
              <a:solidFill>
                <a:schemeClr val="dk1"/>
              </a:solidFill>
              <a:latin typeface="Arial"/>
              <a:ea typeface="Arial"/>
              <a:cs typeface="Arial"/>
              <a:sym typeface="Arial"/>
            </a:endParaRPr>
          </a:p>
          <a:p>
            <a:pPr indent="0" lvl="0" marL="457200" rtl="0" algn="just">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Edge Computing Architecture</a:t>
            </a:r>
            <a:endParaRPr b="1"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200">
                <a:solidFill>
                  <a:schemeClr val="dk1"/>
                </a:solidFill>
                <a:latin typeface="Arial"/>
                <a:ea typeface="Arial"/>
                <a:cs typeface="Arial"/>
                <a:sym typeface="Arial"/>
              </a:rPr>
              <a:t>Blockchain for Data Integrity</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Internet of Vehicles (IoV) Architecture</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Zero Trust Security Model</a:t>
            </a:r>
            <a:endParaRPr>
              <a:solidFill>
                <a:schemeClr val="dk1"/>
              </a:solidFill>
              <a:latin typeface="Arial"/>
              <a:ea typeface="Arial"/>
              <a:cs typeface="Arial"/>
              <a:sym typeface="Arial"/>
            </a:endParaRPr>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82" name="Google Shape;282;p37"/>
          <p:cNvSpPr txBox="1"/>
          <p:nvPr>
            <p:ph idx="1" type="body"/>
          </p:nvPr>
        </p:nvSpPr>
        <p:spPr>
          <a:xfrm>
            <a:off x="580575" y="1717350"/>
            <a:ext cx="6590100" cy="32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Edge Computing Architecture:</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Deploy edge computing devices on vehicles and at key roadside infrastructure points.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local processing for real-time data such as traffic flow, vehicle health, and environmental conditions.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Enable local decision-making to improve system responsiveness.</a:t>
            </a:r>
            <a:endParaRPr sz="1100">
              <a:solidFill>
                <a:schemeClr val="dk1"/>
              </a:solidFill>
              <a:latin typeface="Arial"/>
              <a:ea typeface="Arial"/>
              <a:cs typeface="Arial"/>
              <a:sym typeface="Arial"/>
            </a:endParaRPr>
          </a:p>
          <a:p>
            <a:pPr indent="0" lvl="0" marL="914400" rtl="0" algn="l">
              <a:spcBef>
                <a:spcPts val="0"/>
              </a:spcBef>
              <a:spcAft>
                <a:spcPts val="0"/>
              </a:spcAft>
              <a:buNone/>
            </a:pPr>
            <a:r>
              <a:t/>
            </a:r>
            <a:endParaRPr>
              <a:solidFill>
                <a:schemeClr val="dk1"/>
              </a:solidFill>
              <a:latin typeface="Arial"/>
              <a:ea typeface="Arial"/>
              <a:cs typeface="Arial"/>
              <a:sym typeface="Arial"/>
            </a:endParaRPr>
          </a:p>
          <a:p>
            <a:pPr indent="0" lvl="0" marL="914400" rtl="0" algn="l">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rPr b="1" lang="en" sz="1100">
                <a:solidFill>
                  <a:schemeClr val="dk1"/>
                </a:solidFill>
                <a:latin typeface="Arial"/>
                <a:ea typeface="Arial"/>
                <a:cs typeface="Arial"/>
                <a:sym typeface="Arial"/>
              </a:rPr>
              <a:t>Blockchain for Data Integrity</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Use blockchain to create an immutable and tamper-resistant ledger for critical data.</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Timestamp data entries on the blockchain to establish a transparent and traceable record of events.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Integrate smart contracts for automated and secure execution of predefined actions.</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a:solidFill>
                <a:schemeClr val="dk1"/>
              </a:solidFill>
              <a:latin typeface="Calibri"/>
              <a:ea typeface="Calibri"/>
              <a:cs typeface="Calibri"/>
              <a:sym typeface="Calibri"/>
            </a:endParaRPr>
          </a:p>
        </p:txBody>
      </p:sp>
      <p:sp>
        <p:nvSpPr>
          <p:cNvPr id="283" name="Google Shape;28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753600" y="863775"/>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89" name="Google Shape;289;p38"/>
          <p:cNvSpPr txBox="1"/>
          <p:nvPr>
            <p:ph idx="1" type="body"/>
          </p:nvPr>
        </p:nvSpPr>
        <p:spPr>
          <a:xfrm>
            <a:off x="580575" y="1717350"/>
            <a:ext cx="7086000" cy="27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Internet of Vehicles (IoV) Architecture</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Establish a vehicular communication network for seamless communication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Vehicular Cloud Computing (VCC) to offload computational tasks to the cloud and enhance data sharing capabilities.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Use IoV for collaborative decision-making, such as dynamic route optimization and traffic management.</a:t>
            </a:r>
            <a:endParaRPr sz="1100">
              <a:solidFill>
                <a:schemeClr val="dk1"/>
              </a:solidFill>
              <a:latin typeface="Arial"/>
              <a:ea typeface="Arial"/>
              <a:cs typeface="Arial"/>
              <a:sym typeface="Arial"/>
            </a:endParaRPr>
          </a:p>
          <a:p>
            <a:pPr indent="0" lvl="0" marL="457200" rtl="0" algn="l">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rPr b="1" lang="en" sz="1100">
                <a:solidFill>
                  <a:schemeClr val="dk1"/>
                </a:solidFill>
                <a:latin typeface="Arial"/>
                <a:ea typeface="Arial"/>
                <a:cs typeface="Arial"/>
                <a:sym typeface="Arial"/>
              </a:rPr>
              <a:t>Zero Trust Security Model</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Adopt a Zero Trust approach by verifying the identity of users, devices, and systems before granting access.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strong authentication mechanisms for edge devices, vehicles, and users.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Employ micro-segmentation to restrict lateral movement within the TMS network.</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solidFill>
                <a:srgbClr val="233A44"/>
              </a:solidFill>
              <a:latin typeface="Calibri"/>
              <a:ea typeface="Calibri"/>
              <a:cs typeface="Calibri"/>
              <a:sym typeface="Calibri"/>
            </a:endParaRPr>
          </a:p>
          <a:p>
            <a:pPr indent="0" lvl="0" marL="457200" rtl="0" algn="just">
              <a:spcBef>
                <a:spcPts val="1200"/>
              </a:spcBef>
              <a:spcAft>
                <a:spcPts val="0"/>
              </a:spcAft>
              <a:buNone/>
            </a:pPr>
            <a:r>
              <a:t/>
            </a:r>
            <a:endParaRPr>
              <a:solidFill>
                <a:schemeClr val="dk1"/>
              </a:solidFill>
              <a:latin typeface="Calibri"/>
              <a:ea typeface="Calibri"/>
              <a:cs typeface="Calibri"/>
              <a:sym typeface="Calibri"/>
            </a:endParaRPr>
          </a:p>
        </p:txBody>
      </p:sp>
      <p:sp>
        <p:nvSpPr>
          <p:cNvPr id="290" name="Google Shape;29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